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273" r:id="rId2"/>
    <p:sldId id="1147" r:id="rId3"/>
    <p:sldId id="1146" r:id="rId4"/>
    <p:sldId id="1148" r:id="rId5"/>
    <p:sldId id="969" r:id="rId6"/>
    <p:sldId id="1138" r:id="rId7"/>
    <p:sldId id="1121" r:id="rId8"/>
    <p:sldId id="1122" r:id="rId9"/>
    <p:sldId id="1127" r:id="rId10"/>
    <p:sldId id="1141" r:id="rId11"/>
    <p:sldId id="1128" r:id="rId12"/>
    <p:sldId id="1129" r:id="rId13"/>
    <p:sldId id="1142" r:id="rId14"/>
    <p:sldId id="1130" r:id="rId15"/>
    <p:sldId id="1131" r:id="rId16"/>
    <p:sldId id="1132" r:id="rId17"/>
    <p:sldId id="1133" r:id="rId18"/>
    <p:sldId id="1143" r:id="rId19"/>
    <p:sldId id="1144" r:id="rId20"/>
    <p:sldId id="1145" r:id="rId21"/>
    <p:sldId id="1149" r:id="rId22"/>
    <p:sldId id="1150" r:id="rId23"/>
    <p:sldId id="1151" r:id="rId24"/>
    <p:sldId id="1152" r:id="rId25"/>
    <p:sldId id="1153" r:id="rId26"/>
    <p:sldId id="1154" r:id="rId27"/>
    <p:sldId id="1155" r:id="rId28"/>
    <p:sldId id="1106" r:id="rId29"/>
    <p:sldId id="112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2509" autoAdjust="0"/>
  </p:normalViewPr>
  <p:slideViewPr>
    <p:cSldViewPr snapToGrid="0">
      <p:cViewPr varScale="1">
        <p:scale>
          <a:sx n="69" d="100"/>
          <a:sy n="69" d="100"/>
        </p:scale>
        <p:origin x="1090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654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4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5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97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9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использовании типа </a:t>
            </a:r>
            <a:r>
              <a:rPr lang="en-US" dirty="0" smtClean="0"/>
              <a:t>void </a:t>
            </a:r>
            <a:r>
              <a:rPr lang="ru-RU" dirty="0" smtClean="0"/>
              <a:t>мы не можем получить</a:t>
            </a:r>
            <a:r>
              <a:rPr lang="ru-RU" baseline="0" dirty="0" smtClean="0"/>
              <a:t> информацию по выполнению задачи и не можем узнать когда она завершится!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en-US" baseline="0" dirty="0" smtClean="0"/>
              <a:t> </a:t>
            </a:r>
            <a:r>
              <a:rPr lang="ru-RU" baseline="0" dirty="0" smtClean="0"/>
              <a:t>необходимо использовать тогда, когда мы хотим узнать информацию о завершении задачи.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Task&lt;T&gt; </a:t>
            </a:r>
            <a:r>
              <a:rPr lang="ru-RU" dirty="0" smtClean="0"/>
              <a:t>необходимо использовать</a:t>
            </a:r>
            <a:r>
              <a:rPr lang="ru-RU" baseline="0" dirty="0" smtClean="0"/>
              <a:t> тогда, когда помимо информации о завершении выполнения задачи необходимо получить значение (результат).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8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06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3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5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4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7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05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2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5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83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9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ru-RU" sz="1200" dirty="0" smtClean="0">
                <a:latin typeface="Bookman Old Style" panose="02050604050505020204" pitchFamily="18" charset="0"/>
              </a:rPr>
              <a:t>Нередко программа выполняет такие операции, которые могут занять продолжительное время, например, обращение к сетевым ресурсам, чтение-запись файлов, обращение к базе данных и т.д. Такие операции могут серьезно нагрузить приложение. Особенно это актуально в графических (компьютерных или мобильных) приложениях, где продолжительные операции могут блокировать интерфейс пользователя и негативно повлиять на желание пользователя работать с программой, или в веб-приложениях, которые должны быть готовы обслуживать тысячи запросов в секунду. </a:t>
            </a:r>
            <a:endParaRPr lang="ru-RU" sz="1200" dirty="0">
              <a:latin typeface="Bookman Old Style" panose="0205060405050502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9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=""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490651"/>
            <a:ext cx="10670534" cy="2000203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 семестр</a:t>
            </a:r>
            <a:b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7.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синхронное программирование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ст. преподаватель каф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. </a:t>
            </a:r>
            <a:r>
              <a:rPr lang="ru-RU" sz="1800" b="1" dirty="0" err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sz="1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Асинхронное программирование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Получение </a:t>
            </a: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результата из асинхронного </a:t>
            </a: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метода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Ожидание завершения асинхронных методов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Изменим </a:t>
            </a:r>
            <a:r>
              <a:rPr lang="ru-RU" sz="2400" dirty="0">
                <a:latin typeface="Bookman Old Style" panose="02050604050505020204" pitchFamily="18" charset="0"/>
              </a:rPr>
              <a:t>в программе синхронный метод </a:t>
            </a:r>
            <a:r>
              <a:rPr lang="ru-RU" sz="2400" dirty="0" err="1">
                <a:latin typeface="Bookman Old Style" panose="02050604050505020204" pitchFamily="18" charset="0"/>
              </a:rPr>
              <a:t>PrintName</a:t>
            </a:r>
            <a:r>
              <a:rPr lang="ru-RU" sz="2400" dirty="0">
                <a:latin typeface="Bookman Old Style" panose="02050604050505020204" pitchFamily="18" charset="0"/>
              </a:rPr>
              <a:t> на асинхронный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Петр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Сергей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Сколько времени уйдет на выполнение данных методов?</a:t>
            </a:r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90" y="1075997"/>
            <a:ext cx="314368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Оптимизируем </a:t>
            </a:r>
            <a:r>
              <a:rPr lang="ru-RU" sz="2400" dirty="0">
                <a:latin typeface="Bookman Old Style" panose="02050604050505020204" pitchFamily="18" charset="0"/>
              </a:rPr>
              <a:t>программу: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Петр"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Сергей"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Первый пример выполнялся 9 секунд в основном потоке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Второй пример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выполнялся 9 секунд в другом потоке и основной поток оставался свободным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Третий пример выполняется 3 секунды в отдельных потоках, основной поток также свободен.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94" y="205423"/>
            <a:ext cx="388674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</a:rPr>
              <a:t>Определение асинхронного </a:t>
            </a:r>
            <a:r>
              <a:rPr lang="ru-RU" sz="2400" dirty="0" smtClean="0">
                <a:latin typeface="Bookman Old Style" panose="02050604050505020204" pitchFamily="18" charset="0"/>
              </a:rPr>
              <a:t>лямбда-выражения: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асинхронное лямбда-выражение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Task&gt; printer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(message) =&gt;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"Привет Мир!"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nb-NO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вызываем 1-й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"Конец"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b-NO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вызываем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2-й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Сколько </a:t>
            </a:r>
            <a:r>
              <a:rPr lang="ru-RU" sz="2400" b="1" dirty="0">
                <a:latin typeface="Bookman Old Style" panose="02050604050505020204" pitchFamily="18" charset="0"/>
              </a:rPr>
              <a:t>времени будет выполняться программа</a:t>
            </a:r>
            <a:r>
              <a:rPr lang="ru-RU" sz="2400" b="1" dirty="0" smtClean="0">
                <a:latin typeface="Bookman Old Style" panose="02050604050505020204" pitchFamily="18" charset="0"/>
              </a:rPr>
              <a:t>?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42" y="5262979"/>
            <a:ext cx="4052536" cy="15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Чтобы </a:t>
            </a:r>
            <a:r>
              <a:rPr lang="ru-RU" sz="2400" dirty="0">
                <a:latin typeface="Bookman Old Style" panose="02050604050505020204" pitchFamily="18" charset="0"/>
              </a:rPr>
              <a:t>методы выполнялись </a:t>
            </a:r>
            <a:r>
              <a:rPr lang="ru-RU" sz="2400" dirty="0" smtClean="0">
                <a:latin typeface="Bookman Old Style" panose="02050604050505020204" pitchFamily="18" charset="0"/>
              </a:rPr>
              <a:t>одновременно необходимо написать: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асинхронное лямбда-выражение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Task&gt; printer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(message) =&gt;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printer(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"Привет Мир!"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nb-NO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nb-NO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вызываем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1-й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task2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"Конец"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2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вызываем 2-й 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Task.WaitAll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Ждем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завершения</a:t>
            </a:r>
          </a:p>
          <a:p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>
                <a:latin typeface="Bookman Old Style" panose="02050604050505020204" pitchFamily="18" charset="0"/>
              </a:rPr>
              <a:t>Сколько времени будет выполняться программа</a:t>
            </a:r>
            <a:r>
              <a:rPr lang="ru-RU" sz="2400" b="1" dirty="0" smtClean="0">
                <a:latin typeface="Bookman Old Style" panose="02050604050505020204" pitchFamily="18" charset="0"/>
              </a:rPr>
              <a:t>?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650" y="4960597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 качестве возвращаемого типа в асинхронном методе должны использоваться типы </a:t>
            </a:r>
            <a:r>
              <a:rPr lang="ru-RU" sz="2400" dirty="0" err="1">
                <a:latin typeface="Bookman Old Style" panose="02050604050505020204" pitchFamily="18" charset="0"/>
              </a:rPr>
              <a:t>void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Task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Task</a:t>
            </a:r>
            <a:r>
              <a:rPr lang="ru-RU" sz="2400" dirty="0">
                <a:latin typeface="Bookman Old Style" panose="02050604050505020204" pitchFamily="18" charset="0"/>
              </a:rPr>
              <a:t>&lt;T</a:t>
            </a:r>
            <a:r>
              <a:rPr lang="ru-RU" sz="2400" dirty="0" smtClean="0">
                <a:latin typeface="Bookman Old Style" panose="02050604050505020204" pitchFamily="18" charset="0"/>
              </a:rPr>
              <a:t>&gt; или </a:t>
            </a:r>
            <a:r>
              <a:rPr lang="ru-RU" sz="2400" dirty="0" err="1" smtClean="0">
                <a:latin typeface="Bookman Old Style" panose="02050604050505020204" pitchFamily="18" charset="0"/>
              </a:rPr>
              <a:t>ValueTask</a:t>
            </a:r>
            <a:r>
              <a:rPr lang="ru-RU" sz="2400" dirty="0" smtClean="0">
                <a:latin typeface="Bookman Old Style" panose="02050604050505020204" pitchFamily="18" charset="0"/>
              </a:rPr>
              <a:t>&lt;T&gt;.</a:t>
            </a:r>
          </a:p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void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математика!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ждем завершения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Получение результата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из асинхронного метода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293099"/>
            <a:ext cx="5970494" cy="20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Task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математика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14" y="4827387"/>
            <a:ext cx="6344535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Task&lt;T&gt;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square5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(5);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square6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(6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"Остальные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n1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square5;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square6;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$"n1=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{n1}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 n2=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{n2}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pt-BR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n1=25  </a:t>
            </a:r>
            <a:r>
              <a:rPr lang="pt-BR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n2=36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= n *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Квадрат числа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n}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равен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result}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557922"/>
            <a:ext cx="8821271" cy="23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Асинхронный метод может содержать множество выражений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. Когда система встречает в блоке кода оператор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, то выполнение в асинхронном методе останавливается, пока не завершится асинхронная задача. После завершения задачи управление переходит к следующему оператору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 и так далее. Это позволяет вызывать асинхронные задачи последовательно в определенном порядке.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PrintAsync(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математика!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task3 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PrintAsync(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pPr algn="just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task3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err="1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Task.WhenAll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2800" b="1" dirty="0" err="1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Task.WhenAny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5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1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.NET позволяет упростить отслеживание выполнения набора задач с помощью метода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определяем и запускаем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C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#"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ожидаем завершения всех задач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операции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(2000);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35" y="4307147"/>
            <a:ext cx="4428565" cy="25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1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Если </a:t>
            </a:r>
            <a:r>
              <a:rPr lang="ru-RU" sz="2400" dirty="0" smtClean="0">
                <a:latin typeface="Bookman Old Style" panose="02050604050505020204" pitchFamily="18" charset="0"/>
              </a:rPr>
              <a:t>необходимо дождаться</a:t>
            </a:r>
            <a:r>
              <a:rPr lang="ru-RU" sz="2400" dirty="0">
                <a:latin typeface="Bookman Old Style" panose="02050604050505020204" pitchFamily="18" charset="0"/>
              </a:rPr>
              <a:t>, когда будет выполнена хотя бы одна задача из некоторого набора задач, то </a:t>
            </a:r>
            <a:r>
              <a:rPr lang="ru-RU" sz="2400" dirty="0" smtClean="0">
                <a:latin typeface="Bookman Old Style" panose="02050604050505020204" pitchFamily="18" charset="0"/>
              </a:rPr>
              <a:t>применяется </a:t>
            </a:r>
            <a:r>
              <a:rPr lang="ru-RU" sz="2400" dirty="0">
                <a:latin typeface="Bookman Old Style" panose="02050604050505020204" pitchFamily="18" charset="0"/>
              </a:rPr>
              <a:t>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 smtClean="0">
                <a:latin typeface="Bookman Old Style" panose="02050604050505020204" pitchFamily="18" charset="0"/>
              </a:rPr>
              <a:t>().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определяем и запускаем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PrintAsync(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C#"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PrintAsync(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ожидаем завершения хотя бы одной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Task.WhenAny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Next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(1000, 2000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операции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94" y="5585012"/>
            <a:ext cx="2473881" cy="9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Синхронные и асинхронные процессы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654355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Ключевое отличие синхронного </a:t>
            </a:r>
            <a:r>
              <a:rPr lang="ru-RU" sz="2400" dirty="0" smtClean="0">
                <a:latin typeface="Bookman Old Style" panose="02050604050505020204" pitchFamily="18" charset="0"/>
              </a:rPr>
              <a:t>режима от асинхронного: каждое последующее </a:t>
            </a:r>
            <a:r>
              <a:rPr lang="ru-RU" sz="2400" dirty="0">
                <a:latin typeface="Bookman Old Style" panose="02050604050505020204" pitchFamily="18" charset="0"/>
              </a:rPr>
              <a:t>действие начинается только тогда, когда завершено предыдущее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Синхронный режим выполнения на примере распорядка дня: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8942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1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12777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</a:t>
            </a:r>
            <a:r>
              <a:rPr lang="en-US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48166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</a:t>
            </a:r>
            <a:r>
              <a:rPr lang="en-US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N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Прямая со стрелкой 3"/>
          <p:cNvCxnSpPr>
            <a:stCxn id="2" idx="3"/>
            <a:endCxn id="5" idx="1"/>
          </p:cNvCxnSpPr>
          <p:nvPr/>
        </p:nvCxnSpPr>
        <p:spPr>
          <a:xfrm>
            <a:off x="2653554" y="2707342"/>
            <a:ext cx="9592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5" idx="3"/>
          </p:cNvCxnSpPr>
          <p:nvPr/>
        </p:nvCxnSpPr>
        <p:spPr>
          <a:xfrm>
            <a:off x="5997389" y="2707342"/>
            <a:ext cx="1057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6" idx="1"/>
          </p:cNvCxnSpPr>
          <p:nvPr/>
        </p:nvCxnSpPr>
        <p:spPr>
          <a:xfrm>
            <a:off x="7960659" y="2707342"/>
            <a:ext cx="8875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52400" y="4213481"/>
            <a:ext cx="1694329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Завтрак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61129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Занятия с 8:30 до 11:40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" name="Прямая со стрелкой 17"/>
          <p:cNvCxnSpPr>
            <a:stCxn id="15" idx="3"/>
            <a:endCxn id="16" idx="1"/>
          </p:cNvCxnSpPr>
          <p:nvPr/>
        </p:nvCxnSpPr>
        <p:spPr>
          <a:xfrm>
            <a:off x="1846729" y="4760328"/>
            <a:ext cx="914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  <a:endCxn id="22" idx="1"/>
          </p:cNvCxnSpPr>
          <p:nvPr/>
        </p:nvCxnSpPr>
        <p:spPr>
          <a:xfrm>
            <a:off x="5145741" y="4760328"/>
            <a:ext cx="914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60141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Обед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9126071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Занятия с 12:20 до 17:10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9" name="Прямая со стрелкой 28"/>
          <p:cNvCxnSpPr>
            <a:stCxn id="22" idx="3"/>
            <a:endCxn id="28" idx="1"/>
          </p:cNvCxnSpPr>
          <p:nvPr/>
        </p:nvCxnSpPr>
        <p:spPr>
          <a:xfrm>
            <a:off x="8444753" y="4760328"/>
            <a:ext cx="6813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9152966" y="5719620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Ужин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" name="Прямая со стрелкой 32"/>
          <p:cNvCxnSpPr>
            <a:stCxn id="28" idx="2"/>
            <a:endCxn id="32" idx="0"/>
          </p:cNvCxnSpPr>
          <p:nvPr/>
        </p:nvCxnSpPr>
        <p:spPr>
          <a:xfrm>
            <a:off x="10318377" y="5307175"/>
            <a:ext cx="26895" cy="412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6060141" y="5719620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Сон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9" name="Прямая со стрелкой 38"/>
          <p:cNvCxnSpPr>
            <a:stCxn id="32" idx="1"/>
            <a:endCxn id="38" idx="3"/>
          </p:cNvCxnSpPr>
          <p:nvPr/>
        </p:nvCxnSpPr>
        <p:spPr>
          <a:xfrm flipH="1">
            <a:off x="8444753" y="6266467"/>
            <a:ext cx="7082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9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703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Задачи</a:t>
            </a:r>
            <a:r>
              <a:rPr lang="ru-RU" sz="2400" dirty="0">
                <a:latin typeface="Bookman Old Style" panose="02050604050505020204" pitchFamily="18" charset="0"/>
              </a:rPr>
              <a:t>, передаваемые в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>
                <a:latin typeface="Bookman Old Style" panose="02050604050505020204" pitchFamily="18" charset="0"/>
              </a:rPr>
              <a:t>, могут возвращать некоторое значение. В этом случае из методов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>
                <a:latin typeface="Bookman Old Style" panose="02050604050505020204" pitchFamily="18" charset="0"/>
              </a:rPr>
              <a:t> можно получить массив, который будет содержать результаты задач:</a:t>
            </a: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// определяем и запускаем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задачи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(5);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(6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ожидаем завершения всех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results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task3);</a:t>
            </a: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выводим результаты: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(result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 * n;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96" y="4089633"/>
            <a:ext cx="1109704" cy="2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58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графическое приложения для расчета интеграла.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асинхронного расчета интеграла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8" y="1308713"/>
            <a:ext cx="7469381" cy="5005254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6959600" y="2717800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8661400" y="2191434"/>
            <a:ext cx="3619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</a:rPr>
              <a:t>NumericUpDown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 err="1">
                <a:latin typeface="Bookman Old Style" panose="02050604050505020204" pitchFamily="18" charset="0"/>
              </a:rPr>
              <a:t>NumericUpDown</a:t>
            </a:r>
            <a:endParaRPr lang="nb-NO" sz="2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 err="1">
                <a:latin typeface="Bookman Old Style" panose="02050604050505020204" pitchFamily="18" charset="0"/>
              </a:rPr>
              <a:t>NumericUpDown</a:t>
            </a:r>
            <a:endParaRPr lang="nb-NO" sz="2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nb-NO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Button</a:t>
            </a:r>
          </a:p>
          <a:p>
            <a:pPr algn="just">
              <a:lnSpc>
                <a:spcPct val="150000"/>
              </a:lnSpc>
            </a:pPr>
            <a:r>
              <a:rPr lang="nb-NO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ProgressBar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6959600" y="3429000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959600" y="4176593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6959600" y="4762500"/>
            <a:ext cx="1701800" cy="127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6959600" y="5343134"/>
            <a:ext cx="1701800" cy="3355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метод вычисления интеграла с помощью метода трапеции: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 = (b - a) /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0.0M;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a + i * h;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sum += (f(x) + f(x + h)) * h / 2;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x) =&gt; x * x;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метод вычисления интеграла с помощью метода трапеции: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calcButton_Click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numericUpDown1.Value;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numericUpDown2.Value;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N =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)numericUpDown3.Value;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(() =&gt; Integrate(a, b, N));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integral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Интеграл равен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integral: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0.000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Ответ"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1-01 12-58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88"/>
                </p14:media>
              </p:ext>
            </p:extLst>
          </p:nvPr>
        </p:nvPicPr>
        <p:blipFill rotWithShape="1">
          <a:blip r:embed="rId5"/>
          <a:srcRect l="32789" t="18471" r="14191" b="18751"/>
          <a:stretch/>
        </p:blipFill>
        <p:spPr>
          <a:xfrm>
            <a:off x="2984500" y="624099"/>
            <a:ext cx="9207500" cy="613230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Запустим расчет, т.к. вызов метода асинхронный и вычислением интеграла занимается отдельный поток, то программа не зависнет.</a:t>
            </a:r>
          </a:p>
        </p:txBody>
      </p:sp>
    </p:spTree>
    <p:extLst>
      <p:ext uri="{BB962C8B-B14F-4D97-AF65-F5344CB8AC3E}">
        <p14:creationId xmlns:p14="http://schemas.microsoft.com/office/powerpoint/2010/main" val="40575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</a:rPr>
              <a:t>Для отображение прогресса изменим программу. Добавим метод отображения прогресса: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UpdateProgress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Math.Abs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progressBar.Value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&gt;= 1)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Invoke(() =&gt;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progressBar.Value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Добавим делегат для хранения метода отображения прогресса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delegate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Observer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Изменим сигнатуру метода расчета интеграла: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N, Observer? observer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</a:rPr>
              <a:t>Добавим вызов метода отображения прогресса при расчете интеграла: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N, Observer? observer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 = (b - a) /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0.0M;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a + i * h;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sum += (f(x) + f(x + h)) * h / 2;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observer?.Invoke((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)i * 100 / (N - 1));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8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Запустим расчет:</a:t>
            </a:r>
          </a:p>
        </p:txBody>
      </p:sp>
      <p:pic>
        <p:nvPicPr>
          <p:cNvPr id="3" name="2023-11-01 13-1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96" t="27176" r="5651" b="20416"/>
          <a:stretch/>
        </p:blipFill>
        <p:spPr>
          <a:xfrm>
            <a:off x="317500" y="853238"/>
            <a:ext cx="11709401" cy="58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654356"/>
            <a:ext cx="12192000" cy="390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соответствии с вариантом разработать приложение для асинхронного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расчета суммы ряда.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Не использовать таймер и т.п. Необходимо использовать: </a:t>
            </a:r>
            <a:r>
              <a:rPr lang="en-US" sz="2400" dirty="0" smtClean="0">
                <a:latin typeface="Bookman Old Style" panose="02050604050505020204" pitchFamily="18" charset="0"/>
              </a:rPr>
              <a:t>Task&lt;decimal&gt;, </a:t>
            </a:r>
            <a:r>
              <a:rPr lang="en-US" sz="2400" dirty="0" err="1" smtClean="0">
                <a:latin typeface="Bookman Old Style" panose="02050604050505020204" pitchFamily="18" charset="0"/>
              </a:rPr>
              <a:t>async</a:t>
            </a:r>
            <a:r>
              <a:rPr lang="en-US" sz="2400" dirty="0" smtClean="0">
                <a:latin typeface="Bookman Old Style" panose="02050604050505020204" pitchFamily="18" charset="0"/>
              </a:rPr>
              <a:t> / await, </a:t>
            </a:r>
            <a:r>
              <a:rPr lang="en-US" sz="2400" dirty="0" err="1">
                <a:latin typeface="Bookman Old Style" panose="02050604050505020204" pitchFamily="18" charset="0"/>
              </a:rPr>
              <a:t>CancellationTokenSource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и </a:t>
            </a:r>
            <a:r>
              <a:rPr lang="en-US" sz="2400" dirty="0" err="1">
                <a:latin typeface="Bookman Old Style" panose="02050604050505020204" pitchFamily="18" charset="0"/>
              </a:rPr>
              <a:t>CancellationToken</a:t>
            </a:r>
            <a:r>
              <a:rPr lang="ru-RU" sz="2400" dirty="0" smtClean="0">
                <a:latin typeface="Bookman Old Style" panose="02050604050505020204" pitchFamily="18" charset="0"/>
              </a:rPr>
              <a:t>. Сумма ряда должна считаться до бесконечности, пока задача не будет прервана с помощью метода </a:t>
            </a:r>
            <a:r>
              <a:rPr lang="en-US" sz="2400" dirty="0" smtClean="0">
                <a:latin typeface="Bookman Old Style" panose="02050604050505020204" pitchFamily="18" charset="0"/>
              </a:rPr>
              <a:t>Cancel() </a:t>
            </a:r>
            <a:r>
              <a:rPr lang="ru-RU" sz="2400" dirty="0" smtClean="0">
                <a:latin typeface="Bookman Old Style" panose="02050604050505020204" pitchFamily="18" charset="0"/>
              </a:rPr>
              <a:t>у </a:t>
            </a:r>
            <a:r>
              <a:rPr lang="en-US" sz="2400" dirty="0" err="1" smtClean="0">
                <a:latin typeface="Bookman Old Style" panose="02050604050505020204" pitchFamily="18" charset="0"/>
              </a:rPr>
              <a:t>CancellationTokenSource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Видео-пример работы программы: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Задание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23-08-04 11-33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6025" y="4055962"/>
            <a:ext cx="5286376" cy="23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Задержка асинхронной операции и </a:t>
            </a:r>
            <a:r>
              <a:rPr lang="ru-RU" sz="2400" b="1" dirty="0" err="1">
                <a:latin typeface="Bookman Old Style" panose="02050604050505020204" pitchFamily="18" charset="0"/>
              </a:rPr>
              <a:t>Task.Delay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В асинхронных методах для остановки метода на некоторое время можно применять 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Task.Delay</a:t>
            </a:r>
            <a:r>
              <a:rPr lang="ru-RU" sz="2400" dirty="0">
                <a:latin typeface="Bookman Old Style" panose="02050604050505020204" pitchFamily="18" charset="0"/>
              </a:rPr>
              <a:t>(). В качестве параметра он принимает количество миллисекунд в виде значения </a:t>
            </a:r>
            <a:r>
              <a:rPr lang="ru-RU" sz="2400" dirty="0" err="1">
                <a:latin typeface="Bookman Old Style" panose="02050604050505020204" pitchFamily="18" charset="0"/>
              </a:rPr>
              <a:t>int</a:t>
            </a:r>
            <a:r>
              <a:rPr lang="ru-RU" sz="2400" dirty="0">
                <a:latin typeface="Bookman Old Style" panose="02050604050505020204" pitchFamily="18" charset="0"/>
              </a:rPr>
              <a:t>, либо объект </a:t>
            </a:r>
            <a:r>
              <a:rPr lang="ru-RU" sz="2400" dirty="0" err="1">
                <a:latin typeface="Bookman Old Style" panose="02050604050505020204" pitchFamily="18" charset="0"/>
              </a:rPr>
              <a:t>TimeSpan</a:t>
            </a:r>
            <a:r>
              <a:rPr lang="ru-RU" sz="2400" dirty="0">
                <a:latin typeface="Bookman Old Style" panose="02050604050505020204" pitchFamily="18" charset="0"/>
              </a:rPr>
              <a:t>, который задает время задержки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вызов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определение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или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await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TimeSpan.FromMilliseconds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(3000));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Причем 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Task.Delay</a:t>
            </a:r>
            <a:r>
              <a:rPr lang="ru-RU" sz="2400" dirty="0">
                <a:latin typeface="Bookman Old Style" panose="02050604050505020204" pitchFamily="18" charset="0"/>
              </a:rPr>
              <a:t> сам по себе представляет асинхронную операцию, поэтому к нему применяется оператор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47"/>
          <a:stretch/>
        </p:blipFill>
        <p:spPr>
          <a:xfrm>
            <a:off x="4338670" y="3010702"/>
            <a:ext cx="7853330" cy="9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Print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вызов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синхронного метода</a:t>
            </a:r>
          </a:p>
          <a:p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4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Print()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2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Hello World"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3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Вывод в консоль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12192000" cy="1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Пример асинхронного режима выполнения :</a:t>
            </a:r>
          </a:p>
        </p:txBody>
      </p:sp>
      <p:sp>
        <p:nvSpPr>
          <p:cNvPr id="134" name="Прямоугольник 133"/>
          <p:cNvSpPr/>
          <p:nvPr/>
        </p:nvSpPr>
        <p:spPr>
          <a:xfrm>
            <a:off x="0" y="1596637"/>
            <a:ext cx="2276539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Включаем стиральную машину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Прямоугольник 134"/>
          <p:cNvSpPr/>
          <p:nvPr/>
        </p:nvSpPr>
        <p:spPr>
          <a:xfrm>
            <a:off x="2276539" y="4119921"/>
            <a:ext cx="5367514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Стиральная машина стирает одежду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2758156" y="1596637"/>
            <a:ext cx="1721595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Готовим завтрак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9" name="Прямая со стрелкой 138"/>
          <p:cNvCxnSpPr>
            <a:stCxn id="137" idx="3"/>
            <a:endCxn id="60" idx="1"/>
          </p:cNvCxnSpPr>
          <p:nvPr/>
        </p:nvCxnSpPr>
        <p:spPr>
          <a:xfrm>
            <a:off x="4479751" y="2143484"/>
            <a:ext cx="4816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34" idx="3"/>
            <a:endCxn id="137" idx="1"/>
          </p:cNvCxnSpPr>
          <p:nvPr/>
        </p:nvCxnSpPr>
        <p:spPr>
          <a:xfrm>
            <a:off x="2276539" y="2143484"/>
            <a:ext cx="4816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7644053" y="1596637"/>
            <a:ext cx="2806261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Достаем вещи из стиральной машины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7" name="Прямая со стрелкой 36"/>
          <p:cNvCxnSpPr>
            <a:stCxn id="34" idx="3"/>
          </p:cNvCxnSpPr>
          <p:nvPr/>
        </p:nvCxnSpPr>
        <p:spPr>
          <a:xfrm flipV="1">
            <a:off x="10450314" y="2139544"/>
            <a:ext cx="529801" cy="394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4961367" y="1596637"/>
            <a:ext cx="2085008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Убираемся в квартире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4" name="Прямая со стрелкой 63"/>
          <p:cNvCxnSpPr>
            <a:stCxn id="60" idx="3"/>
            <a:endCxn id="34" idx="1"/>
          </p:cNvCxnSpPr>
          <p:nvPr/>
        </p:nvCxnSpPr>
        <p:spPr>
          <a:xfrm>
            <a:off x="7046375" y="2143484"/>
            <a:ext cx="59767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135" idx="1"/>
          </p:cNvCxnSpPr>
          <p:nvPr/>
        </p:nvCxnSpPr>
        <p:spPr>
          <a:xfrm flipV="1">
            <a:off x="2276539" y="2589630"/>
            <a:ext cx="0" cy="2077138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7644053" y="2352550"/>
            <a:ext cx="0" cy="2077139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9707270" y="3335995"/>
            <a:ext cx="2484730" cy="13307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Продолжаем убираться в квартире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" name="Прямая со стрелкой 20"/>
          <p:cNvCxnSpPr>
            <a:endCxn id="20" idx="0"/>
          </p:cNvCxnSpPr>
          <p:nvPr/>
        </p:nvCxnSpPr>
        <p:spPr>
          <a:xfrm flipH="1">
            <a:off x="10949635" y="2139544"/>
            <a:ext cx="30480" cy="1196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Асинхронное программирование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4667" y="654355"/>
            <a:ext cx="121073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Асинхронное программирование </a:t>
            </a:r>
            <a:r>
              <a:rPr lang="ru-RU" sz="2400" dirty="0">
                <a:latin typeface="Bookman Old Style" panose="02050604050505020204" pitchFamily="18" charset="0"/>
              </a:rPr>
              <a:t>— концепция программирования, которая заключается в том, что результат выполнения функции доступен не сразу, а через некоторое время в виде некоторого асинхронного (нарушающего обычный порядок выполнения) вызова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Асинхронное программирование применяется при: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обращении </a:t>
            </a:r>
            <a:r>
              <a:rPr lang="ru-RU" sz="2400" dirty="0">
                <a:latin typeface="Bookman Old Style" panose="02050604050505020204" pitchFamily="18" charset="0"/>
              </a:rPr>
              <a:t>к сетевым </a:t>
            </a:r>
            <a:r>
              <a:rPr lang="ru-RU" sz="2400" dirty="0" smtClean="0">
                <a:latin typeface="Bookman Old Style" panose="02050604050505020204" pitchFamily="18" charset="0"/>
              </a:rPr>
              <a:t>ресурсам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чтении-записи больших файлов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обращении </a:t>
            </a:r>
            <a:r>
              <a:rPr lang="ru-RU" sz="2400" dirty="0">
                <a:latin typeface="Bookman Old Style" panose="02050604050505020204" pitchFamily="18" charset="0"/>
              </a:rPr>
              <a:t>к базе </a:t>
            </a:r>
            <a:r>
              <a:rPr lang="ru-RU" sz="2400" dirty="0" smtClean="0">
                <a:latin typeface="Bookman Old Style" panose="02050604050505020204" pitchFamily="18" charset="0"/>
              </a:rPr>
              <a:t>данных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выполнении трудоемких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Ключевыми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для работы с асинхронными вызовами в C# являются два оператора: </a:t>
            </a:r>
            <a:r>
              <a:rPr lang="ru-RU" sz="2400" b="1" dirty="0" err="1">
                <a:latin typeface="Bookman Old Style" panose="02050604050505020204" pitchFamily="18" charset="0"/>
              </a:rPr>
              <a:t>async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b="1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, цель которых - упростить написание асинхронного кода. Они используются вместе для создания асинхронного метода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Имя_метода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Инструкции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, выполняющиеся в основном потоке</a:t>
            </a:r>
          </a:p>
          <a:p>
            <a:r>
              <a:rPr lang="ru-RU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ExampleMethod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());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Выполняется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асинхронно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Инструкции, выполняющиеся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после завершения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ExampleMethod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Асинхронный метод обладает следующими </a:t>
            </a:r>
            <a:r>
              <a:rPr lang="ru-RU" sz="2400" b="1" dirty="0">
                <a:latin typeface="Bookman Old Style" panose="02050604050505020204" pitchFamily="18" charset="0"/>
              </a:rPr>
              <a:t>признаками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заголовке метода используется модификатор 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async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Метод </a:t>
            </a:r>
            <a:r>
              <a:rPr lang="ru-RU" sz="2400" dirty="0">
                <a:latin typeface="Bookman Old Style" panose="02050604050505020204" pitchFamily="18" charset="0"/>
              </a:rPr>
              <a:t>содержит одно или несколько выражений 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await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качестве возвращаемого типа используется один из </a:t>
            </a:r>
            <a:r>
              <a:rPr lang="ru-RU" sz="2400" dirty="0" smtClean="0">
                <a:latin typeface="Bookman Old Style" panose="02050604050505020204" pitchFamily="18" charset="0"/>
              </a:rPr>
              <a:t>следующих: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void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Task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Task</a:t>
            </a:r>
            <a:r>
              <a:rPr lang="ru-RU" sz="2400" b="1" dirty="0" smtClean="0">
                <a:latin typeface="Bookman Old Style" panose="02050604050505020204" pitchFamily="18" charset="0"/>
              </a:rPr>
              <a:t>&lt;T&gt;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ValueTask</a:t>
            </a:r>
            <a:r>
              <a:rPr lang="ru-RU" sz="2400" b="1" dirty="0" smtClean="0">
                <a:latin typeface="Bookman Old Style" panose="02050604050505020204" pitchFamily="18" charset="0"/>
              </a:rPr>
              <a:t>&lt;T&gt;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Также стоит отметить, что слово </a:t>
            </a:r>
            <a:r>
              <a:rPr lang="ru-RU" sz="2400" b="1" dirty="0" err="1">
                <a:latin typeface="Bookman Old Style" panose="02050604050505020204" pitchFamily="18" charset="0"/>
              </a:rPr>
              <a:t>async</a:t>
            </a:r>
            <a:r>
              <a:rPr lang="ru-RU" sz="2400" dirty="0">
                <a:latin typeface="Bookman Old Style" panose="02050604050505020204" pitchFamily="18" charset="0"/>
              </a:rPr>
              <a:t>, которое указывается в определении метода, </a:t>
            </a:r>
            <a:r>
              <a:rPr lang="ru-RU" sz="2400" b="1" dirty="0">
                <a:latin typeface="Bookman Old Style" panose="02050604050505020204" pitchFamily="18" charset="0"/>
              </a:rPr>
              <a:t>НЕ</a:t>
            </a:r>
            <a:r>
              <a:rPr lang="ru-RU" sz="2400" dirty="0">
                <a:latin typeface="Bookman Old Style" panose="02050604050505020204" pitchFamily="18" charset="0"/>
              </a:rPr>
              <a:t> делает автоматически метод асинхронным. Оно лишь указывает, что данный метод может содержать одно или несколько выражений </a:t>
            </a:r>
            <a:r>
              <a:rPr lang="ru-RU" sz="2400" b="1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printTask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вызов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3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printTask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6 ...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Начало метода 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(Print);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4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Выполняется асинхронно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Конец метода 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5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Print()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(3000);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Hello World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3" y="4581207"/>
            <a:ext cx="864990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Преимущества </a:t>
            </a:r>
            <a:r>
              <a:rPr lang="ru-RU" sz="2400" b="1" dirty="0" smtClean="0">
                <a:latin typeface="Bookman Old Style" panose="02050604050505020204" pitchFamily="18" charset="0"/>
              </a:rPr>
              <a:t>асинхронности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Рассмотрим синхронный метод, </a:t>
            </a:r>
            <a:r>
              <a:rPr lang="ru-RU" sz="2400" b="1" dirty="0" smtClean="0">
                <a:latin typeface="Bookman Old Style" panose="02050604050505020204" pitchFamily="18" charset="0"/>
              </a:rPr>
              <a:t>сколько времени необходимо для выполнения данной программы?</a:t>
            </a:r>
          </a:p>
          <a:p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Петр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Сергей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63" y="4610236"/>
            <a:ext cx="26483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15534</TotalTime>
  <Words>1873</Words>
  <Application>Microsoft Office PowerPoint</Application>
  <PresentationFormat>Широкоэкранный</PresentationFormat>
  <Paragraphs>363</Paragraphs>
  <Slides>29</Slides>
  <Notes>29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Cascadia Mono</vt:lpstr>
      <vt:lpstr>Times New Roman</vt:lpstr>
      <vt:lpstr>Тема Office</vt:lpstr>
      <vt:lpstr>3 семестр Лекция 7. Aсинхронное программирование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admin</cp:lastModifiedBy>
  <cp:revision>896</cp:revision>
  <dcterms:modified xsi:type="dcterms:W3CDTF">2023-12-01T12:49:32Z</dcterms:modified>
</cp:coreProperties>
</file>